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86" r:id="rId3"/>
    <p:sldId id="287" r:id="rId4"/>
    <p:sldId id="289" r:id="rId5"/>
    <p:sldId id="260" r:id="rId6"/>
    <p:sldId id="261" r:id="rId7"/>
    <p:sldId id="267" r:id="rId8"/>
    <p:sldId id="268" r:id="rId9"/>
    <p:sldId id="269" r:id="rId10"/>
    <p:sldId id="270" r:id="rId11"/>
    <p:sldId id="271" r:id="rId12"/>
    <p:sldId id="272" r:id="rId13"/>
    <p:sldId id="273" r:id="rId14"/>
    <p:sldId id="274" r:id="rId15"/>
    <p:sldId id="276" r:id="rId16"/>
    <p:sldId id="281" r:id="rId17"/>
    <p:sldId id="282" r:id="rId18"/>
    <p:sldId id="283" r:id="rId19"/>
    <p:sldId id="284" r:id="rId20"/>
    <p:sldId id="290" r:id="rId21"/>
    <p:sldId id="285" r:id="rId22"/>
    <p:sldId id="264" r:id="rId23"/>
    <p:sldId id="265" r:id="rId24"/>
    <p:sldId id="291" r:id="rId25"/>
    <p:sldId id="292" r:id="rId26"/>
    <p:sldId id="293"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E98AD-99A6-4E09-A8CA-58850593B58B}" type="datetimeFigureOut">
              <a:rPr lang="en-US" smtClean="0"/>
              <a:t>5/11/2014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62822-B47A-4943-BF66-93D16C674AB9}" type="slidenum">
              <a:rPr lang="en-US" smtClean="0"/>
              <a:t>‹#›</a:t>
            </a:fld>
            <a:endParaRPr lang="en-US"/>
          </a:p>
        </p:txBody>
      </p:sp>
    </p:spTree>
    <p:extLst>
      <p:ext uri="{BB962C8B-B14F-4D97-AF65-F5344CB8AC3E}">
        <p14:creationId xmlns:p14="http://schemas.microsoft.com/office/powerpoint/2010/main" val="194071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40B24-9A43-48FA-A78E-E12703D963A7}" type="slidenum">
              <a:rPr lang="en-US" smtClean="0"/>
              <a:t>2</a:t>
            </a:fld>
            <a:endParaRPr lang="en-US"/>
          </a:p>
        </p:txBody>
      </p:sp>
    </p:spTree>
    <p:extLst>
      <p:ext uri="{BB962C8B-B14F-4D97-AF65-F5344CB8AC3E}">
        <p14:creationId xmlns:p14="http://schemas.microsoft.com/office/powerpoint/2010/main" val="209868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B006B7-FAC4-4B6D-84B6-B94B46E0CBA8}"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336908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006B7-FAC4-4B6D-84B6-B94B46E0CBA8}"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46054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006B7-FAC4-4B6D-84B6-B94B46E0CBA8}"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3320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006B7-FAC4-4B6D-84B6-B94B46E0CBA8}"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02027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B006B7-FAC4-4B6D-84B6-B94B46E0CBA8}"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54112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B006B7-FAC4-4B6D-84B6-B94B46E0CBA8}"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39375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B006B7-FAC4-4B6D-84B6-B94B46E0CBA8}" type="datetimeFigureOut">
              <a:rPr lang="en-US" smtClean="0"/>
              <a:t>5/11/2014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283073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B006B7-FAC4-4B6D-84B6-B94B46E0CBA8}" type="datetimeFigureOut">
              <a:rPr lang="en-US" smtClean="0"/>
              <a:t>5/11/2014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86872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006B7-FAC4-4B6D-84B6-B94B46E0CBA8}" type="datetimeFigureOut">
              <a:rPr lang="en-US" smtClean="0"/>
              <a:t>5/11/2014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40440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006B7-FAC4-4B6D-84B6-B94B46E0CBA8}"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21623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006B7-FAC4-4B6D-84B6-B94B46E0CBA8}"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36222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63000">
              <a:srgbClr val="66008F">
                <a:lumMod val="3000"/>
                <a:lumOff val="97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006B7-FAC4-4B6D-84B6-B94B46E0CBA8}" type="datetimeFigureOut">
              <a:rPr lang="en-US" smtClean="0"/>
              <a:t>5/11/2014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C876B-F69A-4F50-9DE0-BF1CAF43200D}" type="slidenum">
              <a:rPr lang="en-US" smtClean="0"/>
              <a:t>‹#›</a:t>
            </a:fld>
            <a:endParaRPr lang="en-US"/>
          </a:p>
        </p:txBody>
      </p:sp>
    </p:spTree>
    <p:extLst>
      <p:ext uri="{BB962C8B-B14F-4D97-AF65-F5344CB8AC3E}">
        <p14:creationId xmlns:p14="http://schemas.microsoft.com/office/powerpoint/2010/main" val="61780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nut 1"/>
          <p:cNvSpPr/>
          <p:nvPr/>
        </p:nvSpPr>
        <p:spPr>
          <a:xfrm>
            <a:off x="1600200" y="609600"/>
            <a:ext cx="5791200" cy="5791200"/>
          </a:xfrm>
          <a:prstGeom prst="donut">
            <a:avLst>
              <a:gd name="adj" fmla="val 21491"/>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prstTxWarp prst="textCircle">
              <a:avLst/>
            </a:prstTxWarp>
          </a:bodyPr>
          <a:lstStyle/>
          <a:p>
            <a:pPr algn="ctr"/>
            <a:r>
              <a:rPr lang="en-US" sz="7200" b="1" dirty="0" smtClean="0">
                <a:latin typeface="Book Antiqua" pitchFamily="18" charset="0"/>
              </a:rPr>
              <a:t>Good morning my dear students.</a:t>
            </a:r>
            <a:endParaRPr lang="en-US" sz="7200" b="1" dirty="0">
              <a:latin typeface="Book Antiqua" pitchFamily="18" charset="0"/>
            </a:endParaRPr>
          </a:p>
        </p:txBody>
      </p:sp>
      <p:sp>
        <p:nvSpPr>
          <p:cNvPr id="3" name="Sun 2"/>
          <p:cNvSpPr/>
          <p:nvPr/>
        </p:nvSpPr>
        <p:spPr>
          <a:xfrm>
            <a:off x="3352800" y="2362200"/>
            <a:ext cx="2286000" cy="2286000"/>
          </a:xfrm>
          <a:prstGeom prst="sun">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605138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6" presetClass="emph" presetSubtype="0" repeatCount="indefinite" fill="hold" grpId="1" nodeType="with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82161"/>
            <a:ext cx="8686800" cy="1323439"/>
          </a:xfrm>
          <a:prstGeom prst="rect">
            <a:avLst/>
          </a:prstGeom>
          <a:noFill/>
        </p:spPr>
        <p:txBody>
          <a:bodyPr wrap="square" rtlCol="0">
            <a:spAutoFit/>
          </a:bodyPr>
          <a:lstStyle/>
          <a:p>
            <a:pPr algn="ctr"/>
            <a:r>
              <a:rPr lang="en-US" sz="4000" dirty="0">
                <a:latin typeface="Andalus" pitchFamily="18" charset="-78"/>
                <a:cs typeface="Andalus" pitchFamily="18" charset="-78"/>
              </a:rPr>
              <a:t>One day while grazing the sheep, he hit upon a plan to make the villagers fool.</a:t>
            </a:r>
            <a:endParaRPr lang="en-US" sz="4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095" b="5079"/>
          <a:stretch/>
        </p:blipFill>
        <p:spPr>
          <a:xfrm>
            <a:off x="457200" y="457200"/>
            <a:ext cx="8153400" cy="4800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10677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458361"/>
            <a:ext cx="8686800" cy="1323439"/>
          </a:xfrm>
          <a:prstGeom prst="rect">
            <a:avLst/>
          </a:prstGeom>
          <a:noFill/>
        </p:spPr>
        <p:txBody>
          <a:bodyPr wrap="square" rtlCol="0">
            <a:spAutoFit/>
          </a:bodyPr>
          <a:lstStyle/>
          <a:p>
            <a:pPr algn="ctr"/>
            <a:r>
              <a:rPr lang="en-US" sz="4000" dirty="0">
                <a:latin typeface="Andalus" pitchFamily="18" charset="-78"/>
                <a:cs typeface="Andalus" pitchFamily="18" charset="-78"/>
              </a:rPr>
              <a:t>Accordingly, he started shouting, “Help! Wolf! Wolf!”</a:t>
            </a:r>
            <a:endParaRPr lang="en-US" sz="4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0000" b="7620"/>
          <a:stretch/>
        </p:blipFill>
        <p:spPr>
          <a:xfrm>
            <a:off x="521369" y="457200"/>
            <a:ext cx="8241631" cy="4800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384708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534561"/>
            <a:ext cx="8686800" cy="1323439"/>
          </a:xfrm>
          <a:prstGeom prst="rect">
            <a:avLst/>
          </a:prstGeom>
          <a:noFill/>
        </p:spPr>
        <p:txBody>
          <a:bodyPr wrap="square" rtlCol="0">
            <a:spAutoFit/>
          </a:bodyPr>
          <a:lstStyle/>
          <a:p>
            <a:pPr algn="ctr"/>
            <a:r>
              <a:rPr lang="en-US" sz="4000" dirty="0">
                <a:latin typeface="Andalus" pitchFamily="18" charset="-78"/>
                <a:cs typeface="Andalus" pitchFamily="18" charset="-78"/>
              </a:rPr>
              <a:t>Hearing the shouts, the villagers rushed to rescue him.</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730" r="4762" b="7619"/>
          <a:stretch/>
        </p:blipFill>
        <p:spPr>
          <a:xfrm>
            <a:off x="457200" y="533400"/>
            <a:ext cx="8305800" cy="4724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867287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699" y="6073914"/>
            <a:ext cx="8686800" cy="707886"/>
          </a:xfrm>
          <a:prstGeom prst="rect">
            <a:avLst/>
          </a:prstGeom>
          <a:noFill/>
        </p:spPr>
        <p:txBody>
          <a:bodyPr wrap="square" rtlCol="0">
            <a:spAutoFit/>
          </a:bodyPr>
          <a:lstStyle/>
          <a:p>
            <a:pPr algn="ctr"/>
            <a:r>
              <a:rPr lang="en-US" sz="4000" dirty="0">
                <a:latin typeface="Andalus" pitchFamily="18" charset="-78"/>
                <a:cs typeface="Andalus" pitchFamily="18" charset="-78"/>
              </a:rPr>
              <a:t>But the boy burst into laughter.</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095" b="7619"/>
          <a:stretch/>
        </p:blipFill>
        <p:spPr>
          <a:xfrm>
            <a:off x="533400" y="381000"/>
            <a:ext cx="8153399" cy="5410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108448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257800"/>
            <a:ext cx="8686800" cy="1323439"/>
          </a:xfrm>
          <a:prstGeom prst="rect">
            <a:avLst/>
          </a:prstGeom>
          <a:noFill/>
        </p:spPr>
        <p:txBody>
          <a:bodyPr wrap="square" rtlCol="0">
            <a:spAutoFit/>
          </a:bodyPr>
          <a:lstStyle/>
          <a:p>
            <a:pPr algn="ctr"/>
            <a:r>
              <a:rPr lang="en-US" sz="4000" dirty="0">
                <a:latin typeface="Andalus" pitchFamily="18" charset="-78"/>
                <a:cs typeface="Andalus" pitchFamily="18" charset="-78"/>
              </a:rPr>
              <a:t>He told them that it was a great fun to make them fool.</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9366" r="779" b="6508"/>
          <a:stretch/>
        </p:blipFill>
        <p:spPr>
          <a:xfrm>
            <a:off x="620485" y="457200"/>
            <a:ext cx="7903029" cy="4648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160808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86" y="6073914"/>
            <a:ext cx="8751114" cy="707886"/>
          </a:xfrm>
          <a:prstGeom prst="rect">
            <a:avLst/>
          </a:prstGeom>
        </p:spPr>
        <p:txBody>
          <a:bodyPr wrap="none">
            <a:spAutoFit/>
          </a:bodyPr>
          <a:lstStyle/>
          <a:p>
            <a:r>
              <a:rPr lang="en-US" sz="4000" dirty="0">
                <a:latin typeface="Andalus" pitchFamily="18" charset="-78"/>
                <a:cs typeface="Andalus" pitchFamily="18" charset="-78"/>
              </a:rPr>
              <a:t>In this way he made fun for several days.</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095" r="3333" b="5079"/>
          <a:stretch/>
        </p:blipFill>
        <p:spPr>
          <a:xfrm>
            <a:off x="564260" y="457200"/>
            <a:ext cx="8198740" cy="546462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3479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274624"/>
            <a:ext cx="7178568" cy="1323439"/>
          </a:xfrm>
          <a:prstGeom prst="rect">
            <a:avLst/>
          </a:prstGeom>
        </p:spPr>
        <p:txBody>
          <a:bodyPr wrap="none">
            <a:spAutoFit/>
          </a:bodyPr>
          <a:lstStyle/>
          <a:p>
            <a:r>
              <a:rPr lang="en-US" sz="4000" dirty="0">
                <a:latin typeface="Andalus" pitchFamily="18" charset="-78"/>
                <a:cs typeface="Andalus" pitchFamily="18" charset="-78"/>
              </a:rPr>
              <a:t>One day as usual he was tending </a:t>
            </a:r>
            <a:endParaRPr lang="en-US" sz="4000" dirty="0" smtClean="0">
              <a:latin typeface="Andalus" pitchFamily="18" charset="-78"/>
              <a:cs typeface="Andalus" pitchFamily="18" charset="-78"/>
            </a:endParaRPr>
          </a:p>
          <a:p>
            <a:r>
              <a:rPr lang="en-US" sz="4000" dirty="0" smtClean="0">
                <a:latin typeface="Andalus" pitchFamily="18" charset="-78"/>
                <a:cs typeface="Andalus" pitchFamily="18" charset="-78"/>
              </a:rPr>
              <a:t>his </a:t>
            </a:r>
            <a:r>
              <a:rPr lang="en-US" sz="4000" dirty="0">
                <a:latin typeface="Andalus" pitchFamily="18" charset="-78"/>
                <a:cs typeface="Andalus" pitchFamily="18" charset="-78"/>
              </a:rPr>
              <a:t>sheep near the same forest.</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730" b="5080"/>
          <a:stretch/>
        </p:blipFill>
        <p:spPr>
          <a:xfrm>
            <a:off x="533400" y="457200"/>
            <a:ext cx="8153400" cy="4817424"/>
          </a:xfrm>
          <a:prstGeom prst="rect">
            <a:avLst/>
          </a:prstGeom>
        </p:spPr>
      </p:pic>
    </p:spTree>
    <p:extLst>
      <p:ext uri="{BB962C8B-B14F-4D97-AF65-F5344CB8AC3E}">
        <p14:creationId xmlns:p14="http://schemas.microsoft.com/office/powerpoint/2010/main" val="3930248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458361"/>
            <a:ext cx="8458200" cy="1323439"/>
          </a:xfrm>
          <a:prstGeom prst="rect">
            <a:avLst/>
          </a:prstGeom>
        </p:spPr>
        <p:txBody>
          <a:bodyPr wrap="square">
            <a:spAutoFit/>
          </a:bodyPr>
          <a:lstStyle/>
          <a:p>
            <a:r>
              <a:rPr lang="en-US" sz="4000" dirty="0" smtClean="0">
                <a:latin typeface="Andalus" pitchFamily="18" charset="-78"/>
                <a:cs typeface="Andalus" pitchFamily="18" charset="-78"/>
              </a:rPr>
              <a:t>Suddenly a </a:t>
            </a:r>
            <a:r>
              <a:rPr lang="en-US" sz="4000" dirty="0">
                <a:latin typeface="Andalus" pitchFamily="18" charset="-78"/>
                <a:cs typeface="Andalus" pitchFamily="18" charset="-78"/>
              </a:rPr>
              <a:t>wolf came. The boy cried </a:t>
            </a:r>
            <a:r>
              <a:rPr lang="en-US" sz="4000" dirty="0" smtClean="0">
                <a:latin typeface="Andalus" pitchFamily="18" charset="-78"/>
                <a:cs typeface="Andalus" pitchFamily="18" charset="-78"/>
              </a:rPr>
              <a:t>out </a:t>
            </a:r>
            <a:r>
              <a:rPr lang="en-US" sz="4000" dirty="0">
                <a:latin typeface="Andalus" pitchFamily="18" charset="-78"/>
                <a:cs typeface="Andalus" pitchFamily="18" charset="-78"/>
              </a:rPr>
              <a:t>for </a:t>
            </a:r>
            <a:r>
              <a:rPr lang="en-US" sz="4000" dirty="0" smtClean="0">
                <a:latin typeface="Andalus" pitchFamily="18" charset="-78"/>
                <a:cs typeface="Andalus" pitchFamily="18" charset="-78"/>
              </a:rPr>
              <a:t>help </a:t>
            </a:r>
            <a:r>
              <a:rPr lang="en-US" sz="4000" dirty="0">
                <a:latin typeface="Andalus" pitchFamily="18" charset="-78"/>
                <a:cs typeface="Andalus" pitchFamily="18" charset="-78"/>
              </a:rPr>
              <a:t>at the top of his voice.</a:t>
            </a:r>
            <a:endParaRPr lang="en-US" sz="4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910"/>
          <a:stretch/>
        </p:blipFill>
        <p:spPr>
          <a:xfrm>
            <a:off x="604494" y="696686"/>
            <a:ext cx="8006106" cy="463731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75412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610761"/>
            <a:ext cx="7771679" cy="1323439"/>
          </a:xfrm>
          <a:prstGeom prst="rect">
            <a:avLst/>
          </a:prstGeom>
        </p:spPr>
        <p:txBody>
          <a:bodyPr wrap="none">
            <a:spAutoFit/>
          </a:bodyPr>
          <a:lstStyle/>
          <a:p>
            <a:r>
              <a:rPr lang="en-US" sz="4000" dirty="0">
                <a:latin typeface="Andalus" pitchFamily="18" charset="-78"/>
                <a:cs typeface="Andalus" pitchFamily="18" charset="-78"/>
              </a:rPr>
              <a:t>But the villagers thought it to be his </a:t>
            </a:r>
            <a:endParaRPr lang="en-US" sz="4000" dirty="0" smtClean="0">
              <a:latin typeface="Andalus" pitchFamily="18" charset="-78"/>
              <a:cs typeface="Andalus" pitchFamily="18" charset="-78"/>
            </a:endParaRPr>
          </a:p>
          <a:p>
            <a:r>
              <a:rPr lang="en-US" sz="4000" dirty="0" smtClean="0">
                <a:latin typeface="Andalus" pitchFamily="18" charset="-78"/>
                <a:cs typeface="Andalus" pitchFamily="18" charset="-78"/>
              </a:rPr>
              <a:t>regular </a:t>
            </a:r>
            <a:r>
              <a:rPr lang="en-US" sz="4000" dirty="0">
                <a:latin typeface="Andalus" pitchFamily="18" charset="-78"/>
                <a:cs typeface="Andalus" pitchFamily="18" charset="-78"/>
              </a:rPr>
              <a:t>fun.</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049" b="6682"/>
          <a:stretch/>
        </p:blipFill>
        <p:spPr>
          <a:xfrm>
            <a:off x="457200" y="533399"/>
            <a:ext cx="8153400" cy="500116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64617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600200"/>
            <a:ext cx="7696200" cy="2726591"/>
          </a:xfrm>
          <a:prstGeom prst="ellipse">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4000" dirty="0">
                <a:latin typeface="Andalus" pitchFamily="18" charset="-78"/>
                <a:cs typeface="Andalus" pitchFamily="18" charset="-78"/>
              </a:rPr>
              <a:t>So nobody came to help </a:t>
            </a:r>
            <a:r>
              <a:rPr lang="en-US" sz="4000" dirty="0" smtClean="0">
                <a:latin typeface="Andalus" pitchFamily="18" charset="-78"/>
                <a:cs typeface="Andalus" pitchFamily="18" charset="-78"/>
              </a:rPr>
              <a:t>him, the </a:t>
            </a:r>
            <a:r>
              <a:rPr lang="en-US" sz="4000" dirty="0">
                <a:latin typeface="Andalus" pitchFamily="18" charset="-78"/>
                <a:cs typeface="Andalus" pitchFamily="18" charset="-78"/>
              </a:rPr>
              <a:t>wolf attacked </a:t>
            </a:r>
            <a:r>
              <a:rPr lang="en-US" sz="4000" dirty="0" smtClean="0">
                <a:latin typeface="Andalus" pitchFamily="18" charset="-78"/>
                <a:cs typeface="Andalus" pitchFamily="18" charset="-78"/>
              </a:rPr>
              <a:t>his sheep</a:t>
            </a:r>
            <a:endParaRPr lang="en-US" sz="4000" dirty="0"/>
          </a:p>
        </p:txBody>
      </p:sp>
    </p:spTree>
    <p:extLst>
      <p:ext uri="{BB962C8B-B14F-4D97-AF65-F5344CB8AC3E}">
        <p14:creationId xmlns:p14="http://schemas.microsoft.com/office/powerpoint/2010/main" val="8367679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457200" y="609600"/>
            <a:ext cx="8305800" cy="1452563"/>
          </a:xfrm>
          <a:prstGeom prst="flowChartTerminator">
            <a:avLst/>
          </a:prstGeom>
          <a:ln w="127000" cmpd="dbl">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b="1" dirty="0" smtClean="0">
                <a:latin typeface="Andalus" pitchFamily="18" charset="-78"/>
                <a:cs typeface="Andalus" pitchFamily="18" charset="-78"/>
              </a:rPr>
              <a:t>Conducted by-</a:t>
            </a:r>
            <a:endParaRPr lang="en-US" sz="5400" b="1" dirty="0">
              <a:latin typeface="Andalus" pitchFamily="18" charset="-78"/>
              <a:cs typeface="Andalus" pitchFamily="18" charset="-78"/>
            </a:endParaRPr>
          </a:p>
        </p:txBody>
      </p:sp>
      <p:sp>
        <p:nvSpPr>
          <p:cNvPr id="8" name="TextBox 7"/>
          <p:cNvSpPr txBox="1"/>
          <p:nvPr/>
        </p:nvSpPr>
        <p:spPr>
          <a:xfrm>
            <a:off x="4199562" y="2286000"/>
            <a:ext cx="4563435" cy="249299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dirty="0" err="1">
                <a:latin typeface="Andalus" pitchFamily="18" charset="-78"/>
                <a:cs typeface="Andalus" pitchFamily="18" charset="-78"/>
              </a:rPr>
              <a:t>Md</a:t>
            </a:r>
            <a:r>
              <a:rPr lang="en-US" sz="2800" b="1" dirty="0">
                <a:latin typeface="Andalus" pitchFamily="18" charset="-78"/>
                <a:cs typeface="Andalus" pitchFamily="18" charset="-78"/>
              </a:rPr>
              <a:t> </a:t>
            </a:r>
            <a:r>
              <a:rPr lang="en-US" sz="2800" b="1" dirty="0" err="1">
                <a:latin typeface="Andalus" pitchFamily="18" charset="-78"/>
                <a:cs typeface="Andalus" pitchFamily="18" charset="-78"/>
              </a:rPr>
              <a:t>Hasan</a:t>
            </a:r>
            <a:r>
              <a:rPr lang="en-US" sz="2800" b="1" dirty="0">
                <a:latin typeface="Andalus" pitchFamily="18" charset="-78"/>
                <a:cs typeface="Andalus" pitchFamily="18" charset="-78"/>
              </a:rPr>
              <a:t> </a:t>
            </a:r>
            <a:r>
              <a:rPr lang="en-US" sz="2800" b="1" dirty="0" err="1">
                <a:latin typeface="Andalus" pitchFamily="18" charset="-78"/>
                <a:cs typeface="Andalus" pitchFamily="18" charset="-78"/>
              </a:rPr>
              <a:t>Hafizur</a:t>
            </a:r>
            <a:r>
              <a:rPr lang="en-US" sz="2800" b="1" dirty="0">
                <a:latin typeface="Andalus" pitchFamily="18" charset="-78"/>
                <a:cs typeface="Andalus" pitchFamily="18" charset="-78"/>
              </a:rPr>
              <a:t> </a:t>
            </a:r>
            <a:r>
              <a:rPr lang="en-US" sz="2800" b="1" dirty="0" err="1">
                <a:latin typeface="Andalus" pitchFamily="18" charset="-78"/>
                <a:cs typeface="Andalus" pitchFamily="18" charset="-78"/>
              </a:rPr>
              <a:t>Rahman</a:t>
            </a:r>
            <a:endParaRPr lang="en-US" sz="2800" b="1" dirty="0">
              <a:latin typeface="Andalus" pitchFamily="18" charset="-78"/>
              <a:cs typeface="Andalus" pitchFamily="18" charset="-78"/>
            </a:endParaRPr>
          </a:p>
          <a:p>
            <a:r>
              <a:rPr lang="en-US" sz="3200" b="1" dirty="0">
                <a:latin typeface="Andalus" pitchFamily="18" charset="-78"/>
                <a:cs typeface="Andalus" pitchFamily="18" charset="-78"/>
              </a:rPr>
              <a:t>Lecturer, English</a:t>
            </a:r>
          </a:p>
          <a:p>
            <a:r>
              <a:rPr lang="en-US" sz="3200" b="1" dirty="0">
                <a:latin typeface="Andalus" pitchFamily="18" charset="-78"/>
                <a:cs typeface="Andalus" pitchFamily="18" charset="-78"/>
              </a:rPr>
              <a:t>Cambrian School &amp; College, Campus-05, Dhaka</a:t>
            </a:r>
            <a:r>
              <a:rPr lang="en-US" sz="3200" b="1" dirty="0" smtClean="0">
                <a:latin typeface="Andalus" pitchFamily="18" charset="-78"/>
                <a:cs typeface="Andalus" pitchFamily="18" charset="-78"/>
              </a:rPr>
              <a:t>.</a:t>
            </a:r>
          </a:p>
        </p:txBody>
      </p:sp>
      <p:sp>
        <p:nvSpPr>
          <p:cNvPr id="9" name="TextBox 8"/>
          <p:cNvSpPr txBox="1"/>
          <p:nvPr/>
        </p:nvSpPr>
        <p:spPr>
          <a:xfrm>
            <a:off x="4199563" y="4939605"/>
            <a:ext cx="4563435" cy="138499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dirty="0" smtClean="0">
                <a:latin typeface="Andalus" pitchFamily="18" charset="-78"/>
                <a:cs typeface="Andalus" pitchFamily="18" charset="-78"/>
              </a:rPr>
              <a:t>Class-8</a:t>
            </a:r>
            <a:endParaRPr lang="en-US" sz="2800" b="1" dirty="0">
              <a:latin typeface="Andalus" pitchFamily="18" charset="-78"/>
              <a:cs typeface="Andalus" pitchFamily="18" charset="-78"/>
            </a:endParaRPr>
          </a:p>
          <a:p>
            <a:r>
              <a:rPr lang="en-US" sz="2800" b="1" dirty="0">
                <a:latin typeface="Andalus" pitchFamily="18" charset="-78"/>
                <a:cs typeface="Andalus" pitchFamily="18" charset="-78"/>
              </a:rPr>
              <a:t>English First </a:t>
            </a:r>
            <a:r>
              <a:rPr lang="en-US" sz="2800" b="1" dirty="0" smtClean="0">
                <a:latin typeface="Andalus" pitchFamily="18" charset="-78"/>
                <a:cs typeface="Andalus" pitchFamily="18" charset="-78"/>
              </a:rPr>
              <a:t>Paper</a:t>
            </a:r>
            <a:endParaRPr lang="en-US" sz="2800" b="1" dirty="0">
              <a:latin typeface="Andalus" pitchFamily="18" charset="-78"/>
              <a:cs typeface="Andalus" pitchFamily="18" charset="-78"/>
            </a:endParaRPr>
          </a:p>
          <a:p>
            <a:r>
              <a:rPr lang="en-US" sz="2800" b="1" dirty="0">
                <a:latin typeface="Andalus" pitchFamily="18" charset="-78"/>
                <a:cs typeface="Andalus" pitchFamily="18" charset="-78"/>
              </a:rPr>
              <a:t>Writing Part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315" r="23205"/>
          <a:stretch/>
        </p:blipFill>
        <p:spPr>
          <a:xfrm>
            <a:off x="609600" y="2514601"/>
            <a:ext cx="3284253" cy="3657600"/>
          </a:xfrm>
          <a:prstGeom prst="rect">
            <a:avLst/>
          </a:prstGeom>
          <a:ln w="228600"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2238144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2260444977"/>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411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
        <p:nvSpPr>
          <p:cNvPr id="3" name="Oval 2"/>
          <p:cNvSpPr/>
          <p:nvPr/>
        </p:nvSpPr>
        <p:spPr>
          <a:xfrm>
            <a:off x="2082800" y="1651000"/>
            <a:ext cx="4876800" cy="3048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4400" dirty="0" smtClean="0">
                <a:latin typeface="Andalus" pitchFamily="18" charset="-78"/>
                <a:cs typeface="Andalus" pitchFamily="18" charset="-78"/>
              </a:rPr>
              <a:t>and</a:t>
            </a:r>
            <a:endParaRPr lang="en-US" sz="4400" dirty="0">
              <a:latin typeface="Andalus" pitchFamily="18" charset="-78"/>
              <a:cs typeface="Andalus" pitchFamily="18" charset="-78"/>
            </a:endParaRPr>
          </a:p>
        </p:txBody>
      </p:sp>
      <p:sp>
        <p:nvSpPr>
          <p:cNvPr id="5" name="TextBox 4"/>
          <p:cNvSpPr txBox="1"/>
          <p:nvPr/>
        </p:nvSpPr>
        <p:spPr>
          <a:xfrm>
            <a:off x="2286000" y="5334000"/>
            <a:ext cx="4495800" cy="707886"/>
          </a:xfrm>
          <a:prstGeom prst="rect">
            <a:avLst/>
          </a:prstGeom>
          <a:noFill/>
        </p:spPr>
        <p:txBody>
          <a:bodyPr wrap="square" rtlCol="0">
            <a:spAutoFit/>
          </a:bodyPr>
          <a:lstStyle/>
          <a:p>
            <a:pPr algn="ctr"/>
            <a:r>
              <a:rPr lang="en-US" sz="4000" dirty="0">
                <a:latin typeface="Andalus" pitchFamily="18" charset="-78"/>
                <a:cs typeface="Andalus" pitchFamily="18" charset="-78"/>
              </a:rPr>
              <a:t>k</a:t>
            </a:r>
            <a:r>
              <a:rPr lang="en-US" sz="4000" dirty="0" smtClean="0">
                <a:latin typeface="Andalus" pitchFamily="18" charset="-78"/>
                <a:cs typeface="Andalus" pitchFamily="18" charset="-78"/>
              </a:rPr>
              <a:t>illed.</a:t>
            </a:r>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2790474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181600"/>
            <a:ext cx="8534400" cy="1323439"/>
          </a:xfrm>
          <a:prstGeom prst="rect">
            <a:avLst/>
          </a:prstGeom>
          <a:noFill/>
        </p:spPr>
        <p:txBody>
          <a:bodyPr wrap="square" rtlCol="0">
            <a:spAutoFit/>
          </a:bodyPr>
          <a:lstStyle/>
          <a:p>
            <a:pPr algn="just"/>
            <a:r>
              <a:rPr lang="en-US" sz="4000" dirty="0">
                <a:latin typeface="Andalus" pitchFamily="18" charset="-78"/>
                <a:cs typeface="Andalus" pitchFamily="18" charset="-78"/>
              </a:rPr>
              <a:t>This was the penalty of his telling lies. So we should always speak the truth</a:t>
            </a:r>
            <a:r>
              <a:rPr lang="en-US" sz="4000" dirty="0" smtClean="0">
                <a:latin typeface="Andalus" pitchFamily="18" charset="-78"/>
                <a:cs typeface="Andalus" pitchFamily="18" charset="-78"/>
              </a:rPr>
              <a:t>.</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9736" b="5604"/>
          <a:stretch/>
        </p:blipFill>
        <p:spPr>
          <a:xfrm>
            <a:off x="609600" y="457200"/>
            <a:ext cx="8001000" cy="447765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199986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438400" y="838200"/>
            <a:ext cx="4495800" cy="4495800"/>
          </a:xfrm>
          <a:prstGeom prst="ellipse">
            <a:avLst/>
          </a:prstGeom>
          <a:ln w="127000" cmpd="dbl">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800" b="1" dirty="0" smtClean="0">
                <a:latin typeface="Andalus" pitchFamily="18" charset="-78"/>
                <a:cs typeface="Andalus" pitchFamily="18" charset="-78"/>
              </a:rPr>
              <a:t>Group Work</a:t>
            </a:r>
            <a:endParaRPr lang="en-US" sz="8800" b="1" dirty="0">
              <a:latin typeface="Andalus" pitchFamily="18" charset="-78"/>
              <a:cs typeface="Andalus" pitchFamily="18" charset="-78"/>
            </a:endParaRPr>
          </a:p>
        </p:txBody>
      </p:sp>
      <p:sp>
        <p:nvSpPr>
          <p:cNvPr id="3" name="Multiply 2"/>
          <p:cNvSpPr/>
          <p:nvPr/>
        </p:nvSpPr>
        <p:spPr>
          <a:xfrm>
            <a:off x="1714500" y="152400"/>
            <a:ext cx="5981700" cy="5791200"/>
          </a:xfrm>
          <a:prstGeom prst="mathMultiply">
            <a:avLst>
              <a:gd name="adj1" fmla="val 125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56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457200" y="838200"/>
            <a:ext cx="8077200" cy="5029200"/>
          </a:xfrm>
          <a:prstGeom prst="halfFrame">
            <a:avLst>
              <a:gd name="adj1" fmla="val 24025"/>
              <a:gd name="adj2" fmla="val 2344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9600" b="1" dirty="0">
              <a:solidFill>
                <a:schemeClr val="tx1"/>
              </a:solidFill>
              <a:latin typeface="Andalus" pitchFamily="18" charset="-78"/>
              <a:cs typeface="Andalus" pitchFamily="18" charset="-78"/>
            </a:endParaRPr>
          </a:p>
        </p:txBody>
      </p:sp>
      <p:sp>
        <p:nvSpPr>
          <p:cNvPr id="4" name="TextBox 3"/>
          <p:cNvSpPr txBox="1"/>
          <p:nvPr/>
        </p:nvSpPr>
        <p:spPr>
          <a:xfrm>
            <a:off x="1846943" y="2177312"/>
            <a:ext cx="7162800" cy="3046988"/>
          </a:xfrm>
          <a:prstGeom prst="rect">
            <a:avLst/>
          </a:prstGeom>
          <a:noFill/>
        </p:spPr>
        <p:txBody>
          <a:bodyPr wrap="square" rtlCol="0">
            <a:spAutoFit/>
          </a:bodyPr>
          <a:lstStyle/>
          <a:p>
            <a:r>
              <a:rPr lang="en-US" sz="3200" b="1" dirty="0" smtClean="0">
                <a:latin typeface="Andalus" pitchFamily="18" charset="-78"/>
                <a:cs typeface="Andalus" pitchFamily="18" charset="-78"/>
              </a:rPr>
              <a:t>Who is a shepherd boy?</a:t>
            </a:r>
          </a:p>
          <a:p>
            <a:r>
              <a:rPr lang="en-US" sz="3200" b="1" dirty="0" smtClean="0">
                <a:latin typeface="Andalus" pitchFamily="18" charset="-78"/>
                <a:cs typeface="Andalus" pitchFamily="18" charset="-78"/>
              </a:rPr>
              <a:t>Where did he tend sheep?</a:t>
            </a:r>
          </a:p>
          <a:p>
            <a:r>
              <a:rPr lang="en-US" sz="3200" b="1" dirty="0" smtClean="0">
                <a:latin typeface="Andalus" pitchFamily="18" charset="-78"/>
                <a:cs typeface="Andalus" pitchFamily="18" charset="-78"/>
              </a:rPr>
              <a:t>What did he feel interest with?</a:t>
            </a:r>
          </a:p>
          <a:p>
            <a:r>
              <a:rPr lang="en-US" sz="3200" b="1" dirty="0" smtClean="0">
                <a:latin typeface="Andalus" pitchFamily="18" charset="-78"/>
                <a:cs typeface="Andalus" pitchFamily="18" charset="-78"/>
              </a:rPr>
              <a:t>What did he do to make fun?</a:t>
            </a:r>
          </a:p>
          <a:p>
            <a:r>
              <a:rPr lang="en-US" sz="3200" b="1" dirty="0" smtClean="0">
                <a:latin typeface="Andalus" pitchFamily="18" charset="-78"/>
                <a:cs typeface="Andalus" pitchFamily="18" charset="-78"/>
              </a:rPr>
              <a:t>What did the villagers do?</a:t>
            </a:r>
          </a:p>
          <a:p>
            <a:r>
              <a:rPr lang="en-US" sz="3200" b="1" dirty="0" smtClean="0">
                <a:latin typeface="Andalus" pitchFamily="18" charset="-78"/>
                <a:cs typeface="Andalus" pitchFamily="18" charset="-78"/>
              </a:rPr>
              <a:t>What was the penalty of telling lies?</a:t>
            </a:r>
            <a:endParaRPr lang="en-US" sz="3200" b="1" dirty="0">
              <a:latin typeface="Andalus" pitchFamily="18" charset="-78"/>
              <a:cs typeface="Andalus" pitchFamily="18" charset="-78"/>
            </a:endParaRPr>
          </a:p>
        </p:txBody>
      </p:sp>
      <p:sp>
        <p:nvSpPr>
          <p:cNvPr id="5" name="TextBox 4"/>
          <p:cNvSpPr txBox="1"/>
          <p:nvPr/>
        </p:nvSpPr>
        <p:spPr>
          <a:xfrm>
            <a:off x="2438400" y="1143000"/>
            <a:ext cx="4114800" cy="1015663"/>
          </a:xfrm>
          <a:prstGeom prst="rect">
            <a:avLst/>
          </a:prstGeom>
          <a:noFill/>
        </p:spPr>
        <p:txBody>
          <a:bodyPr wrap="square" rtlCol="0">
            <a:spAutoFit/>
          </a:bodyPr>
          <a:lstStyle/>
          <a:p>
            <a:r>
              <a:rPr lang="en-US" sz="6000" b="1" dirty="0" smtClean="0">
                <a:latin typeface="Andalus" pitchFamily="18" charset="-78"/>
                <a:cs typeface="Andalus" pitchFamily="18" charset="-78"/>
              </a:rPr>
              <a:t>Evaluation</a:t>
            </a:r>
            <a:endParaRPr lang="en-US" sz="6000" b="1" dirty="0">
              <a:latin typeface="Andalus" pitchFamily="18" charset="-78"/>
              <a:cs typeface="Andalus" pitchFamily="18" charset="-78"/>
            </a:endParaRPr>
          </a:p>
        </p:txBody>
      </p:sp>
    </p:spTree>
    <p:extLst>
      <p:ext uri="{BB962C8B-B14F-4D97-AF65-F5344CB8AC3E}">
        <p14:creationId xmlns:p14="http://schemas.microsoft.com/office/powerpoint/2010/main" val="21008570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24000" y="381000"/>
            <a:ext cx="6324600" cy="2057400"/>
          </a:xfrm>
          <a:prstGeom prst="ellipse">
            <a:avLst/>
          </a:prstGeom>
          <a:ln w="127000" cmpd="dbl">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smtClean="0">
                <a:latin typeface="Andalus" pitchFamily="18" charset="-78"/>
                <a:cs typeface="Andalus" pitchFamily="18" charset="-78"/>
              </a:rPr>
              <a:t>Home Work</a:t>
            </a:r>
            <a:endParaRPr lang="en-US" sz="4400" dirty="0">
              <a:latin typeface="Andalus" pitchFamily="18" charset="-78"/>
              <a:cs typeface="Andalus" pitchFamily="18" charset="-78"/>
            </a:endParaRPr>
          </a:p>
        </p:txBody>
      </p:sp>
      <p:sp>
        <p:nvSpPr>
          <p:cNvPr id="3" name="TextBox 2"/>
          <p:cNvSpPr txBox="1"/>
          <p:nvPr/>
        </p:nvSpPr>
        <p:spPr>
          <a:xfrm>
            <a:off x="381000" y="3124200"/>
            <a:ext cx="8153400" cy="646331"/>
          </a:xfrm>
          <a:prstGeom prst="rect">
            <a:avLst/>
          </a:prstGeom>
          <a:noFill/>
        </p:spPr>
        <p:txBody>
          <a:bodyPr wrap="square" rtlCol="0">
            <a:spAutoFit/>
          </a:bodyPr>
          <a:lstStyle/>
          <a:p>
            <a:r>
              <a:rPr lang="en-US" sz="3600" dirty="0" smtClean="0">
                <a:latin typeface="Andalus" pitchFamily="18" charset="-78"/>
                <a:cs typeface="Andalus" pitchFamily="18" charset="-78"/>
              </a:rPr>
              <a:t>Complete the following incomplete story-</a:t>
            </a:r>
            <a:endParaRPr lang="en-US" sz="3600" dirty="0">
              <a:latin typeface="Andalus" pitchFamily="18" charset="-78"/>
              <a:cs typeface="Andalus" pitchFamily="18" charset="-78"/>
            </a:endParaRPr>
          </a:p>
        </p:txBody>
      </p:sp>
      <p:sp>
        <p:nvSpPr>
          <p:cNvPr id="4" name="TextBox 3"/>
          <p:cNvSpPr txBox="1"/>
          <p:nvPr/>
        </p:nvSpPr>
        <p:spPr>
          <a:xfrm>
            <a:off x="228600" y="4038600"/>
            <a:ext cx="8534400" cy="1569660"/>
          </a:xfrm>
          <a:prstGeom prst="rect">
            <a:avLst/>
          </a:prstGeom>
          <a:noFill/>
        </p:spPr>
        <p:txBody>
          <a:bodyPr wrap="square" rtlCol="0">
            <a:spAutoFit/>
          </a:bodyPr>
          <a:lstStyle/>
          <a:p>
            <a:pPr algn="just"/>
            <a:r>
              <a:rPr lang="en-US" sz="3200" dirty="0">
                <a:latin typeface="Andalus" pitchFamily="18" charset="-78"/>
                <a:cs typeface="Andalus" pitchFamily="18" charset="-78"/>
              </a:rPr>
              <a:t>Once upon a time there lived a shepherd in a village near a forest. Almost all the day he grazed his sheep on the plain grassy </a:t>
            </a:r>
            <a:r>
              <a:rPr lang="en-US" sz="3200" dirty="0" smtClean="0">
                <a:latin typeface="Andalus" pitchFamily="18" charset="-78"/>
                <a:cs typeface="Andalus" pitchFamily="18" charset="-78"/>
              </a:rPr>
              <a:t>field.......................</a:t>
            </a:r>
            <a:endParaRPr lang="en-US" sz="3200" dirty="0"/>
          </a:p>
        </p:txBody>
      </p:sp>
    </p:spTree>
    <p:extLst>
      <p:ext uri="{BB962C8B-B14F-4D97-AF65-F5344CB8AC3E}">
        <p14:creationId xmlns:p14="http://schemas.microsoft.com/office/powerpoint/2010/main" val="2571486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2133600" y="990600"/>
            <a:ext cx="5410200" cy="2133600"/>
          </a:xfrm>
          <a:prstGeom prst="hexagon">
            <a:avLst>
              <a:gd name="adj" fmla="val 46934"/>
              <a:gd name="vf" fmla="val 115470"/>
            </a:avLst>
          </a:prstGeom>
          <a:ln w="127000" cmpd="dbl"/>
        </p:spPr>
        <p:style>
          <a:lnRef idx="1">
            <a:schemeClr val="dk1"/>
          </a:lnRef>
          <a:fillRef idx="2">
            <a:schemeClr val="dk1"/>
          </a:fillRef>
          <a:effectRef idx="1">
            <a:schemeClr val="dk1"/>
          </a:effectRef>
          <a:fontRef idx="minor">
            <a:schemeClr val="dk1"/>
          </a:fontRef>
        </p:style>
        <p:txBody>
          <a:bodyPr rtlCol="0" anchor="ctr"/>
          <a:lstStyle/>
          <a:p>
            <a:pPr algn="ctr"/>
            <a:r>
              <a:rPr lang="en-US" sz="4400" dirty="0" smtClean="0">
                <a:latin typeface="Andalus" pitchFamily="18" charset="-78"/>
                <a:cs typeface="Andalus" pitchFamily="18" charset="-78"/>
              </a:rPr>
              <a:t>Verse</a:t>
            </a:r>
            <a:endParaRPr lang="en-US" sz="4400" dirty="0">
              <a:latin typeface="Andalus" pitchFamily="18" charset="-78"/>
              <a:cs typeface="Andalus" pitchFamily="18" charset="-78"/>
            </a:endParaRPr>
          </a:p>
        </p:txBody>
      </p:sp>
      <p:sp>
        <p:nvSpPr>
          <p:cNvPr id="3" name="Trapezoid 2"/>
          <p:cNvSpPr/>
          <p:nvPr/>
        </p:nvSpPr>
        <p:spPr>
          <a:xfrm>
            <a:off x="2514600" y="3200400"/>
            <a:ext cx="4648200" cy="2667000"/>
          </a:xfrm>
          <a:prstGeom prst="trapezoid">
            <a:avLst>
              <a:gd name="adj" fmla="val 25544"/>
            </a:avLst>
          </a:prstGeom>
          <a:ln w="127000" cmpd="dbl"/>
        </p:spPr>
        <p:style>
          <a:lnRef idx="1">
            <a:schemeClr val="dk1"/>
          </a:lnRef>
          <a:fillRef idx="2">
            <a:schemeClr val="dk1"/>
          </a:fillRef>
          <a:effectRef idx="1">
            <a:schemeClr val="dk1"/>
          </a:effectRef>
          <a:fontRef idx="minor">
            <a:schemeClr val="dk1"/>
          </a:fontRef>
        </p:style>
        <p:txBody>
          <a:bodyPr rtlCol="0" anchor="ctr"/>
          <a:lstStyle/>
          <a:p>
            <a:pPr algn="ctr"/>
            <a:r>
              <a:rPr lang="en-US" sz="4800" dirty="0" smtClean="0">
                <a:latin typeface="Andalus" pitchFamily="18" charset="-78"/>
                <a:cs typeface="Andalus" pitchFamily="18" charset="-78"/>
              </a:rPr>
              <a:t>To tell a lie is great sin.</a:t>
            </a:r>
            <a:endParaRPr lang="en-US" sz="4800" dirty="0">
              <a:latin typeface="Andalus" pitchFamily="18" charset="-78"/>
              <a:cs typeface="Andalus" pitchFamily="18" charset="-78"/>
            </a:endParaRPr>
          </a:p>
        </p:txBody>
      </p:sp>
    </p:spTree>
    <p:extLst>
      <p:ext uri="{BB962C8B-B14F-4D97-AF65-F5344CB8AC3E}">
        <p14:creationId xmlns:p14="http://schemas.microsoft.com/office/powerpoint/2010/main" val="40784227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533400" y="457200"/>
            <a:ext cx="8077200" cy="5867400"/>
          </a:xfrm>
          <a:prstGeom prst="bevel">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600" b="1" dirty="0" smtClean="0">
                <a:latin typeface="Andalus" pitchFamily="18" charset="-78"/>
                <a:cs typeface="Andalus" pitchFamily="18" charset="-78"/>
              </a:rPr>
              <a:t>Thank You</a:t>
            </a:r>
            <a:endParaRPr lang="en-US" sz="9600" b="1" dirty="0">
              <a:latin typeface="Andalus" pitchFamily="18" charset="-78"/>
              <a:cs typeface="Andalus" pitchFamily="18" charset="-78"/>
            </a:endParaRPr>
          </a:p>
        </p:txBody>
      </p:sp>
    </p:spTree>
    <p:extLst>
      <p:ext uri="{BB962C8B-B14F-4D97-AF65-F5344CB8AC3E}">
        <p14:creationId xmlns:p14="http://schemas.microsoft.com/office/powerpoint/2010/main" val="27495176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75357"/>
            <a:ext cx="8458200" cy="6001643"/>
          </a:xfrm>
          <a:prstGeom prst="rect">
            <a:avLst/>
          </a:prstGeom>
          <a:noFill/>
        </p:spPr>
        <p:txBody>
          <a:bodyPr wrap="square" rtlCol="0">
            <a:spAutoFit/>
          </a:bodyPr>
          <a:lstStyle/>
          <a:p>
            <a:pPr algn="ctr"/>
            <a:r>
              <a:rPr lang="en-US" sz="2400" b="1" u="sng" dirty="0" smtClean="0">
                <a:latin typeface="Andalus" pitchFamily="18" charset="-78"/>
                <a:cs typeface="Andalus" pitchFamily="18" charset="-78"/>
              </a:rPr>
              <a:t>A Liar shepherd Boy</a:t>
            </a:r>
            <a:endParaRPr lang="en-US" sz="2400" dirty="0">
              <a:latin typeface="Andalus" pitchFamily="18" charset="-78"/>
              <a:cs typeface="Andalus" pitchFamily="18" charset="-78"/>
            </a:endParaRPr>
          </a:p>
          <a:p>
            <a:pPr algn="just"/>
            <a:r>
              <a:rPr lang="en-US" sz="2400" dirty="0">
                <a:latin typeface="Andalus" pitchFamily="18" charset="-78"/>
                <a:cs typeface="Andalus" pitchFamily="18" charset="-78"/>
              </a:rPr>
              <a:t>Once upon a time there lived a shepherd in a village near a forest. Almost all the day he grazed his sheep on the plain grassy field near the forest. But he was a naughty boy. He got pleasure in making fun with the villagers. One day while grazing the sheep, he hit upon a plan to </a:t>
            </a:r>
            <a:r>
              <a:rPr lang="en-US" sz="2400" dirty="0" smtClean="0">
                <a:latin typeface="Andalus" pitchFamily="18" charset="-78"/>
                <a:cs typeface="Andalus" pitchFamily="18" charset="-78"/>
              </a:rPr>
              <a:t>make the villagers fool. </a:t>
            </a:r>
            <a:r>
              <a:rPr lang="en-US" sz="2400" dirty="0">
                <a:latin typeface="Andalus" pitchFamily="18" charset="-78"/>
                <a:cs typeface="Andalus" pitchFamily="18" charset="-78"/>
              </a:rPr>
              <a:t>Accordingly, he </a:t>
            </a:r>
            <a:r>
              <a:rPr lang="en-US" sz="2400" dirty="0" smtClean="0">
                <a:latin typeface="Andalus" pitchFamily="18" charset="-78"/>
                <a:cs typeface="Andalus" pitchFamily="18" charset="-78"/>
              </a:rPr>
              <a:t>started </a:t>
            </a:r>
            <a:r>
              <a:rPr lang="en-US" sz="2400" dirty="0">
                <a:latin typeface="Andalus" pitchFamily="18" charset="-78"/>
                <a:cs typeface="Andalus" pitchFamily="18" charset="-78"/>
              </a:rPr>
              <a:t>shouting, “Help! Wolf! Wolf!” Hearing the shouts, the villagers rushed to rescue him. But the boy burst into laughter. He told them that it was a great fun to make them fool. In this way he made fun for several days. One day as usual he was tending his sheep near the same forest. Suddenly a wolf came. The boy cried out for help at the top of his voice. But the villagers thought it to be his regular fun. So nobody came to help him the wolf attacked him and killed him. This was the penalty of his telling lies. So we should always speak the truth.</a:t>
            </a:r>
          </a:p>
          <a:p>
            <a:pPr algn="just"/>
            <a:endParaRPr lang="en-US" sz="2400" dirty="0">
              <a:latin typeface="Andalus" pitchFamily="18" charset="-78"/>
              <a:cs typeface="Andalus" pitchFamily="18" charset="-78"/>
            </a:endParaRPr>
          </a:p>
        </p:txBody>
      </p:sp>
    </p:spTree>
    <p:extLst>
      <p:ext uri="{BB962C8B-B14F-4D97-AF65-F5344CB8AC3E}">
        <p14:creationId xmlns:p14="http://schemas.microsoft.com/office/powerpoint/2010/main" val="38000358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52926"/>
            <a:ext cx="4114800" cy="3914274"/>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310063"/>
            <a:ext cx="4305300" cy="4166938"/>
          </a:xfrm>
          <a:prstGeom prst="rect">
            <a:avLst/>
          </a:prstGeom>
          <a:ln>
            <a:solidFill>
              <a:schemeClr val="tx1"/>
            </a:solidFill>
          </a:ln>
        </p:spPr>
      </p:pic>
      <p:sp>
        <p:nvSpPr>
          <p:cNvPr id="5" name="Left Arrow 4"/>
          <p:cNvSpPr/>
          <p:nvPr/>
        </p:nvSpPr>
        <p:spPr>
          <a:xfrm>
            <a:off x="4724400" y="352926"/>
            <a:ext cx="4000500" cy="1704474"/>
          </a:xfrm>
          <a:prstGeom prst="lef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latin typeface="Andalus" pitchFamily="18" charset="-78"/>
                <a:cs typeface="Andalus" pitchFamily="18" charset="-78"/>
              </a:rPr>
              <a:t>Sheep</a:t>
            </a:r>
            <a:endParaRPr lang="en-US" sz="4000" dirty="0">
              <a:latin typeface="Andalus" pitchFamily="18" charset="-78"/>
              <a:cs typeface="Andalus" pitchFamily="18" charset="-78"/>
            </a:endParaRPr>
          </a:p>
        </p:txBody>
      </p:sp>
      <p:sp>
        <p:nvSpPr>
          <p:cNvPr id="6" name="Left Arrow 5"/>
          <p:cNvSpPr/>
          <p:nvPr/>
        </p:nvSpPr>
        <p:spPr>
          <a:xfrm flipH="1">
            <a:off x="459921" y="4648200"/>
            <a:ext cx="3804557" cy="1498600"/>
          </a:xfrm>
          <a:prstGeom prst="lef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latin typeface="Andalus" pitchFamily="18" charset="-78"/>
                <a:cs typeface="Andalus" pitchFamily="18" charset="-78"/>
              </a:rPr>
              <a:t>Shepherd</a:t>
            </a:r>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36115233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795" t="9834" r="2485" b="10663"/>
          <a:stretch/>
        </p:blipFill>
        <p:spPr>
          <a:xfrm>
            <a:off x="435427" y="381000"/>
            <a:ext cx="4709827" cy="3733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39" t="11429" b="13016"/>
          <a:stretch/>
        </p:blipFill>
        <p:spPr>
          <a:xfrm>
            <a:off x="4419600" y="2597377"/>
            <a:ext cx="4586515" cy="39910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18801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65470"/>
            <a:ext cx="8001000" cy="2466915"/>
          </a:xfrm>
          <a:prstGeom prst="ellipse">
            <a:avLst/>
          </a:prstGeom>
          <a:ln w="127000" cmpd="dbl">
            <a:solidFill>
              <a:schemeClr val="accent6">
                <a:lumMod val="60000"/>
                <a:lumOff val="40000"/>
              </a:schemeClr>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5400" b="1" dirty="0" smtClean="0">
                <a:latin typeface="Book Antiqua" pitchFamily="18" charset="0"/>
              </a:rPr>
              <a:t>Our Today’s Lesson is-</a:t>
            </a:r>
            <a:endParaRPr lang="en-US" sz="5400" b="1" dirty="0">
              <a:latin typeface="Book Antiqua" pitchFamily="18" charset="0"/>
            </a:endParaRPr>
          </a:p>
        </p:txBody>
      </p:sp>
      <p:sp>
        <p:nvSpPr>
          <p:cNvPr id="3" name="TextBox 2"/>
          <p:cNvSpPr txBox="1"/>
          <p:nvPr/>
        </p:nvSpPr>
        <p:spPr>
          <a:xfrm>
            <a:off x="457200" y="3361848"/>
            <a:ext cx="8382000" cy="1976199"/>
          </a:xfrm>
          <a:prstGeom prst="ribbon">
            <a:avLst>
              <a:gd name="adj1" fmla="val 33333"/>
              <a:gd name="adj2" fmla="val 74426"/>
            </a:avLst>
          </a:prstGeom>
          <a:ln w="127000" cap="sq" cmpd="dbl">
            <a:solidFill>
              <a:schemeClr val="accent6">
                <a:lumMod val="60000"/>
                <a:lumOff val="40000"/>
              </a:schemeClr>
            </a:solidFill>
            <a:miter lim="800000"/>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000" b="1" dirty="0" smtClean="0">
                <a:latin typeface="Book Antiqua" pitchFamily="18" charset="0"/>
              </a:rPr>
              <a:t>A Story</a:t>
            </a:r>
          </a:p>
          <a:p>
            <a:pPr algn="ctr"/>
            <a:r>
              <a:rPr lang="en-US" sz="4000" b="1" dirty="0" smtClean="0">
                <a:latin typeface="Book Antiqua" pitchFamily="18" charset="0"/>
              </a:rPr>
              <a:t>“Nobody Trusts a Liar”</a:t>
            </a:r>
            <a:endParaRPr lang="en-US" sz="3600" b="1" dirty="0" smtClean="0">
              <a:latin typeface="Book Antiqua" pitchFamily="18" charset="0"/>
            </a:endParaRPr>
          </a:p>
        </p:txBody>
      </p:sp>
    </p:spTree>
    <p:extLst>
      <p:ext uri="{BB962C8B-B14F-4D97-AF65-F5344CB8AC3E}">
        <p14:creationId xmlns:p14="http://schemas.microsoft.com/office/powerpoint/2010/main" val="69147600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457200" y="533400"/>
            <a:ext cx="8458200" cy="1828800"/>
          </a:xfrm>
          <a:prstGeom prst="ribbon">
            <a:avLst>
              <a:gd name="adj1" fmla="val 23098"/>
              <a:gd name="adj2" fmla="val 62289"/>
            </a:avLst>
          </a:prstGeom>
          <a:ln w="127000" cap="sq" cmpd="dbl">
            <a:miter lim="800000"/>
          </a:ln>
        </p:spPr>
        <p:style>
          <a:lnRef idx="3">
            <a:schemeClr val="lt1"/>
          </a:lnRef>
          <a:fillRef idx="1">
            <a:schemeClr val="dk1"/>
          </a:fillRef>
          <a:effectRef idx="1">
            <a:schemeClr val="dk1"/>
          </a:effectRef>
          <a:fontRef idx="minor">
            <a:schemeClr val="lt1"/>
          </a:fontRef>
        </p:style>
        <p:txBody>
          <a:bodyPr rtlCol="0" anchor="ctr"/>
          <a:lstStyle/>
          <a:p>
            <a:pPr algn="ctr"/>
            <a:r>
              <a:rPr lang="en-US" sz="3200" b="1" dirty="0" smtClean="0">
                <a:latin typeface="Book Antiqua" pitchFamily="18" charset="0"/>
              </a:rPr>
              <a:t>Learning Outcomes</a:t>
            </a:r>
            <a:endParaRPr lang="en-US" sz="3200" b="1" dirty="0">
              <a:latin typeface="Book Antiqua" pitchFamily="18" charset="0"/>
            </a:endParaRPr>
          </a:p>
        </p:txBody>
      </p:sp>
      <p:sp>
        <p:nvSpPr>
          <p:cNvPr id="3" name="Oval 2"/>
          <p:cNvSpPr/>
          <p:nvPr/>
        </p:nvSpPr>
        <p:spPr>
          <a:xfrm>
            <a:off x="2209800" y="1143000"/>
            <a:ext cx="4953000" cy="914400"/>
          </a:xfrm>
          <a:prstGeom prst="ellipse">
            <a:avLst/>
          </a:prstGeom>
          <a:noFill/>
          <a:ln w="127000" cap="sq" cmpd="dbl">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TextBox 3"/>
          <p:cNvSpPr txBox="1"/>
          <p:nvPr/>
        </p:nvSpPr>
        <p:spPr>
          <a:xfrm>
            <a:off x="457200" y="2590800"/>
            <a:ext cx="8458200" cy="3977997"/>
          </a:xfrm>
          <a:prstGeom prst="frame">
            <a:avLst>
              <a:gd name="adj1" fmla="val 7158"/>
            </a:avLst>
          </a:prstGeom>
          <a:solidFill>
            <a:schemeClr val="tx1"/>
          </a:solidFill>
          <a:ln>
            <a:solidFill>
              <a:schemeClr val="bg1"/>
            </a:solidFill>
          </a:ln>
        </p:spPr>
        <p:txBody>
          <a:bodyPr wrap="square" rtlCol="0">
            <a:spAutoFit/>
          </a:bodyPr>
          <a:lstStyle/>
          <a:p>
            <a:r>
              <a:rPr lang="en-US" sz="3600" dirty="0" smtClean="0">
                <a:latin typeface="Andalus" pitchFamily="18" charset="-78"/>
                <a:cs typeface="Andalus" pitchFamily="18" charset="-78"/>
              </a:rPr>
              <a:t>After we have studied this lesson we will be  able to-</a:t>
            </a:r>
          </a:p>
          <a:p>
            <a:r>
              <a:rPr lang="en-US" sz="3600" dirty="0">
                <a:latin typeface="Andalus" pitchFamily="18" charset="-78"/>
                <a:cs typeface="Andalus" pitchFamily="18" charset="-78"/>
              </a:rPr>
              <a:t>t</a:t>
            </a:r>
            <a:r>
              <a:rPr lang="en-US" sz="3600" dirty="0" smtClean="0">
                <a:latin typeface="Andalus" pitchFamily="18" charset="-78"/>
                <a:cs typeface="Andalus" pitchFamily="18" charset="-78"/>
              </a:rPr>
              <a:t>ell about the story</a:t>
            </a:r>
          </a:p>
          <a:p>
            <a:r>
              <a:rPr lang="en-US" sz="3600" dirty="0" smtClean="0">
                <a:latin typeface="Andalus" pitchFamily="18" charset="-78"/>
                <a:cs typeface="Andalus" pitchFamily="18" charset="-78"/>
              </a:rPr>
              <a:t>be experienced to tell the truth</a:t>
            </a:r>
          </a:p>
          <a:p>
            <a:r>
              <a:rPr lang="en-US" sz="3600" dirty="0">
                <a:latin typeface="Andalus" pitchFamily="18" charset="-78"/>
                <a:cs typeface="Andalus" pitchFamily="18" charset="-78"/>
              </a:rPr>
              <a:t>a</a:t>
            </a:r>
            <a:r>
              <a:rPr lang="en-US" sz="3600" dirty="0" smtClean="0">
                <a:latin typeface="Andalus" pitchFamily="18" charset="-78"/>
                <a:cs typeface="Andalus" pitchFamily="18" charset="-78"/>
              </a:rPr>
              <a:t>sk and answer questions</a:t>
            </a:r>
          </a:p>
          <a:p>
            <a:r>
              <a:rPr lang="en-US" sz="3600" dirty="0">
                <a:latin typeface="Andalus" pitchFamily="18" charset="-78"/>
                <a:cs typeface="Andalus" pitchFamily="18" charset="-78"/>
              </a:rPr>
              <a:t>w</a:t>
            </a:r>
            <a:r>
              <a:rPr lang="en-US" sz="3600" dirty="0" smtClean="0">
                <a:latin typeface="Andalus" pitchFamily="18" charset="-78"/>
                <a:cs typeface="Andalus" pitchFamily="18" charset="-78"/>
              </a:rPr>
              <a:t>rite a story.</a:t>
            </a: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16486684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257800"/>
            <a:ext cx="8686800" cy="1323439"/>
          </a:xfrm>
          <a:prstGeom prst="rect">
            <a:avLst/>
          </a:prstGeom>
          <a:noFill/>
        </p:spPr>
        <p:txBody>
          <a:bodyPr wrap="square" rtlCol="0">
            <a:spAutoFit/>
          </a:bodyPr>
          <a:lstStyle/>
          <a:p>
            <a:pPr algn="ctr"/>
            <a:r>
              <a:rPr lang="en-US" sz="4000" dirty="0">
                <a:latin typeface="Andalus" pitchFamily="18" charset="-78"/>
                <a:cs typeface="Andalus" pitchFamily="18" charset="-78"/>
              </a:rPr>
              <a:t>Once upon a time there lived a shepherd in a village near a forest.</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540" b="4689"/>
          <a:stretch/>
        </p:blipFill>
        <p:spPr>
          <a:xfrm>
            <a:off x="457200" y="533400"/>
            <a:ext cx="8229600" cy="4604657"/>
          </a:xfrm>
          <a:prstGeom prst="rect">
            <a:avLst/>
          </a:prstGeom>
        </p:spPr>
      </p:pic>
    </p:spTree>
    <p:extLst>
      <p:ext uri="{BB962C8B-B14F-4D97-AF65-F5344CB8AC3E}">
        <p14:creationId xmlns:p14="http://schemas.microsoft.com/office/powerpoint/2010/main" val="23459498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257800"/>
            <a:ext cx="8686800" cy="1323439"/>
          </a:xfrm>
          <a:prstGeom prst="rect">
            <a:avLst/>
          </a:prstGeom>
          <a:noFill/>
        </p:spPr>
        <p:txBody>
          <a:bodyPr wrap="square" rtlCol="0">
            <a:spAutoFit/>
          </a:bodyPr>
          <a:lstStyle/>
          <a:p>
            <a:pPr algn="ctr"/>
            <a:r>
              <a:rPr lang="en-US" sz="4000" dirty="0">
                <a:latin typeface="Andalus" pitchFamily="18" charset="-78"/>
                <a:cs typeface="Andalus" pitchFamily="18" charset="-78"/>
              </a:rPr>
              <a:t>Almost all the day he grazed his sheep on the plain grassy field near the forest.</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9365" r="3333" b="5715"/>
          <a:stretch/>
        </p:blipFill>
        <p:spPr>
          <a:xfrm>
            <a:off x="381000" y="228600"/>
            <a:ext cx="8458200" cy="4953000"/>
          </a:xfrm>
          <a:prstGeom prst="rect">
            <a:avLst/>
          </a:prstGeom>
        </p:spPr>
      </p:pic>
    </p:spTree>
    <p:extLst>
      <p:ext uri="{BB962C8B-B14F-4D97-AF65-F5344CB8AC3E}">
        <p14:creationId xmlns:p14="http://schemas.microsoft.com/office/powerpoint/2010/main" val="12680411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257800"/>
            <a:ext cx="8686800" cy="1200329"/>
          </a:xfrm>
          <a:prstGeom prst="rect">
            <a:avLst/>
          </a:prstGeom>
          <a:noFill/>
        </p:spPr>
        <p:txBody>
          <a:bodyPr wrap="square" rtlCol="0">
            <a:spAutoFit/>
          </a:bodyPr>
          <a:lstStyle/>
          <a:p>
            <a:pPr algn="ctr"/>
            <a:r>
              <a:rPr lang="en-US" sz="3600" dirty="0">
                <a:latin typeface="Andalus" pitchFamily="18" charset="-78"/>
                <a:cs typeface="Andalus" pitchFamily="18" charset="-78"/>
              </a:rPr>
              <a:t>But he was a naughty boy. He got pleasure in making fun with the villagers.</a:t>
            </a:r>
            <a:endParaRPr lang="en-US" sz="36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365" r="-4286" b="6984"/>
          <a:stretch/>
        </p:blipFill>
        <p:spPr>
          <a:xfrm>
            <a:off x="457200" y="457200"/>
            <a:ext cx="8458199" cy="4800600"/>
          </a:xfrm>
          <a:prstGeom prst="rect">
            <a:avLst/>
          </a:prstGeom>
        </p:spPr>
      </p:pic>
    </p:spTree>
    <p:extLst>
      <p:ext uri="{BB962C8B-B14F-4D97-AF65-F5344CB8AC3E}">
        <p14:creationId xmlns:p14="http://schemas.microsoft.com/office/powerpoint/2010/main" val="12504713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564</Words>
  <Application>Microsoft Office PowerPoint</Application>
  <PresentationFormat>On-screen Show (4:3)</PresentationFormat>
  <Paragraphs>54</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33</cp:revision>
  <dcterms:created xsi:type="dcterms:W3CDTF">2014-02-26T03:02:20Z</dcterms:created>
  <dcterms:modified xsi:type="dcterms:W3CDTF">2014-05-11T07:36:29Z</dcterms:modified>
</cp:coreProperties>
</file>